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645" r:id="rId2"/>
    <p:sldId id="685" r:id="rId3"/>
    <p:sldId id="684" r:id="rId4"/>
    <p:sldId id="646" r:id="rId5"/>
    <p:sldId id="647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57" r:id="rId16"/>
    <p:sldId id="658" r:id="rId17"/>
    <p:sldId id="659" r:id="rId18"/>
    <p:sldId id="660" r:id="rId19"/>
    <p:sldId id="661" r:id="rId20"/>
    <p:sldId id="662" r:id="rId21"/>
    <p:sldId id="663" r:id="rId22"/>
    <p:sldId id="664" r:id="rId23"/>
    <p:sldId id="665" r:id="rId24"/>
    <p:sldId id="666" r:id="rId25"/>
    <p:sldId id="667" r:id="rId26"/>
    <p:sldId id="668" r:id="rId27"/>
    <p:sldId id="669" r:id="rId28"/>
    <p:sldId id="670" r:id="rId29"/>
    <p:sldId id="671" r:id="rId30"/>
    <p:sldId id="672" r:id="rId31"/>
    <p:sldId id="673" r:id="rId32"/>
    <p:sldId id="674" r:id="rId33"/>
    <p:sldId id="675" r:id="rId34"/>
    <p:sldId id="676" r:id="rId35"/>
    <p:sldId id="677" r:id="rId36"/>
    <p:sldId id="678" r:id="rId37"/>
    <p:sldId id="679" r:id="rId38"/>
    <p:sldId id="680" r:id="rId39"/>
    <p:sldId id="681" r:id="rId40"/>
    <p:sldId id="682" r:id="rId41"/>
    <p:sldId id="683" r:id="rId42"/>
    <p:sldId id="686" r:id="rId43"/>
    <p:sldId id="687" r:id="rId44"/>
    <p:sldId id="688" r:id="rId45"/>
    <p:sldId id="689" r:id="rId46"/>
    <p:sldId id="690" r:id="rId47"/>
    <p:sldId id="704" r:id="rId48"/>
    <p:sldId id="705" r:id="rId49"/>
    <p:sldId id="706" r:id="rId50"/>
    <p:sldId id="707" r:id="rId51"/>
    <p:sldId id="703" r:id="rId52"/>
    <p:sldId id="696" r:id="rId53"/>
    <p:sldId id="698" r:id="rId54"/>
    <p:sldId id="700" r:id="rId55"/>
    <p:sldId id="702" r:id="rId5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4" autoAdjust="0"/>
    <p:restoredTop sz="91399" autoAdjust="0"/>
  </p:normalViewPr>
  <p:slideViewPr>
    <p:cSldViewPr>
      <p:cViewPr>
        <p:scale>
          <a:sx n="112" d="100"/>
          <a:sy n="112" d="100"/>
        </p:scale>
        <p:origin x="44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2017. 6. 24.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June 24,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2017. 6. 24.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2017. 6. 24.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866149" indent="-241093">
              <a:spcBef>
                <a:spcPts val="2250"/>
              </a:spcBef>
              <a:defRPr sz="1969"/>
            </a:lvl3pPr>
            <a:lvl4pPr marL="1178677" indent="-241093">
              <a:spcBef>
                <a:spcPts val="2250"/>
              </a:spcBef>
              <a:defRPr sz="1969"/>
            </a:lvl4pPr>
            <a:lvl5pPr marL="149120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118606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2017. 6. 24.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2017. 6. 24.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2017. 6. 24.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2017. 6. 24.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2017. 6. 24.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2017. 6. 24.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2017. 6. 24.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arxiv.org/pdf/1505.04597.pdf" TargetMode="External"/><Relationship Id="rId3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aaai.org/ocs/index.php/AAAI/AAAI16/paper/view/11789" TargetMode="External"/><Relationship Id="rId3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arxiv.org/pdf/1612.05360.pdf" TargetMode="External"/><Relationship Id="rId3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arxiv.org/pdf/1612.01105.pdf" TargetMode="External"/><Relationship Id="rId3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31901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/>
              <a:t>Semantic </a:t>
            </a:r>
            <a:r>
              <a:rPr lang="en-US" altLang="ko-KR" sz="6000" dirty="0" smtClean="0"/>
              <a:t>segmentation algorithms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0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3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08720"/>
            <a:ext cx="6464332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85068"/>
            <a:ext cx="7344816" cy="599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5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44000" cy="47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0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8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8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7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548680"/>
            <a:ext cx="8237389" cy="574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1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53" y="1097188"/>
            <a:ext cx="9144000" cy="4924100"/>
          </a:xfrm>
          <a:prstGeom prst="rect">
            <a:avLst/>
          </a:prstGeom>
        </p:spPr>
      </p:pic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kumimoji="1" lang="en-US" altLang="ko-KR" dirty="0" smtClean="0"/>
              <a:t>Leader board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79512" y="1484784"/>
            <a:ext cx="237626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4643" y="4365104"/>
            <a:ext cx="237626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5445224"/>
            <a:ext cx="237626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56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2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9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7" y="692696"/>
            <a:ext cx="8606505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1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0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0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Introduction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96" y="908720"/>
            <a:ext cx="4339866" cy="26924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40" y="908720"/>
            <a:ext cx="3297992" cy="26924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730205"/>
            <a:ext cx="3672408" cy="25594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562" y="3931478"/>
            <a:ext cx="3559870" cy="22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3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841"/>
            <a:ext cx="9144000" cy="420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5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168"/>
            <a:ext cx="9144000" cy="44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7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303"/>
            <a:ext cx="9144000" cy="59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100" y="1119188"/>
            <a:ext cx="5243800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Full-Resolution Residual Nets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4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727" y="1119188"/>
            <a:ext cx="7410546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Full-Resolution Residual Nets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25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1807369"/>
            <a:ext cx="6985000" cy="3886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Full-Resolution Residual Nets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37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62" y="692696"/>
            <a:ext cx="8124675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658" y="1119188"/>
            <a:ext cx="7698684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1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2270912"/>
            <a:ext cx="8575200" cy="1950176"/>
          </a:xfrm>
        </p:spPr>
        <p:txBody>
          <a:bodyPr/>
          <a:lstStyle/>
          <a:p>
            <a:pPr algn="ctr"/>
            <a:r>
              <a:rPr kumimoji="1" lang="en-US" altLang="ko-KR" sz="6600" dirty="0" smtClean="0"/>
              <a:t>Other Architectures</a:t>
            </a:r>
            <a:endParaRPr kumimoji="1" lang="ko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U-Net</a:t>
            </a:r>
          </a:p>
        </p:txBody>
      </p:sp>
      <p:sp>
        <p:nvSpPr>
          <p:cNvPr id="152" name="Shape 152"/>
          <p:cNvSpPr/>
          <p:nvPr/>
        </p:nvSpPr>
        <p:spPr>
          <a:xfrm>
            <a:off x="7189780" y="6560525"/>
            <a:ext cx="1846660" cy="20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200" i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"/>
                <a:hlinkClick r:id="rId2"/>
              </a:defRPr>
            </a:lvl1pPr>
          </a:lstStyle>
          <a:p>
            <a:pPr>
              <a:defRPr>
                <a:solidFill>
                  <a:srgbClr val="FFFFFF"/>
                </a:solidFill>
                <a:uFillTx/>
              </a:defRPr>
            </a:pPr>
            <a:r>
              <a:rPr sz="844"/>
              <a:t>https://arxiv.org/pdf/1505.04597.pdf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2076914" y="4715282"/>
            <a:ext cx="6000098" cy="13285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43763" indent="-143763" defTabSz="188945">
              <a:spcBef>
                <a:spcPts val="1336"/>
              </a:spcBef>
              <a:defRPr sz="1700"/>
            </a:pPr>
            <a:r>
              <a:t>Do not use unpooling(only up-convolution)</a:t>
            </a:r>
          </a:p>
          <a:p>
            <a:pPr marL="143763" indent="-143763" defTabSz="188945">
              <a:spcBef>
                <a:spcPts val="1336"/>
              </a:spcBef>
              <a:defRPr sz="1700"/>
            </a:pPr>
            <a:r>
              <a:t>Skip-connection(with concat)</a:t>
            </a:r>
          </a:p>
          <a:p>
            <a:pPr marL="143763" indent="-143763" defTabSz="188945">
              <a:spcBef>
                <a:spcPts val="1336"/>
              </a:spcBef>
              <a:defRPr sz="1700"/>
            </a:pPr>
            <a:r>
              <a:t>Do not have fully connected layer</a:t>
            </a:r>
          </a:p>
          <a:p>
            <a:pPr marL="143763" indent="-143763" defTabSz="188945">
              <a:spcBef>
                <a:spcPts val="1336"/>
              </a:spcBef>
              <a:defRPr sz="1700"/>
            </a:pPr>
            <a:r>
              <a:t>Elastic deformation</a:t>
            </a:r>
          </a:p>
        </p:txBody>
      </p:sp>
      <p:pic>
        <p:nvPicPr>
          <p:cNvPr id="154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8020" y="1403700"/>
            <a:ext cx="5047961" cy="32528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45133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43305">
              <a:defRPr sz="7400"/>
            </a:lvl1pPr>
          </a:lstStyle>
          <a:p>
            <a:r>
              <a:rPr sz="4400" dirty="0"/>
              <a:t>Deep contextual networks</a:t>
            </a:r>
          </a:p>
        </p:txBody>
      </p:sp>
      <p:sp>
        <p:nvSpPr>
          <p:cNvPr id="160" name="Shape 160"/>
          <p:cNvSpPr/>
          <p:nvPr/>
        </p:nvSpPr>
        <p:spPr>
          <a:xfrm>
            <a:off x="5798013" y="6574464"/>
            <a:ext cx="3380734" cy="20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200" i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"/>
                <a:hlinkClick r:id="rId2"/>
              </a:defRPr>
            </a:lvl1pPr>
          </a:lstStyle>
          <a:p>
            <a:pPr>
              <a:defRPr>
                <a:solidFill>
                  <a:srgbClr val="FFFFFF"/>
                </a:solidFill>
                <a:uFillTx/>
              </a:defRPr>
            </a:pPr>
            <a:r>
              <a:rPr sz="844"/>
              <a:t>http://www.aaai.org/ocs/index.php/AAAI/AAAI16/paper/view/11789</a:t>
            </a:r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xfrm>
            <a:off x="1571951" y="5282494"/>
            <a:ext cx="6000099" cy="11446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65638" indent="-165638" defTabSz="217697">
              <a:spcBef>
                <a:spcPts val="1547"/>
              </a:spcBef>
              <a:defRPr sz="2000"/>
            </a:pPr>
            <a:r>
              <a:t>Auxiliary connection, classifier</a:t>
            </a:r>
          </a:p>
          <a:p>
            <a:pPr marL="165638" indent="-165638" defTabSz="217697">
              <a:spcBef>
                <a:spcPts val="1547"/>
              </a:spcBef>
              <a:defRPr sz="2000"/>
            </a:pPr>
            <a:r>
              <a:t>Ensemble</a:t>
            </a:r>
          </a:p>
          <a:p>
            <a:pPr marL="165638" indent="-165638" defTabSz="217697">
              <a:spcBef>
                <a:spcPts val="1547"/>
              </a:spcBef>
              <a:defRPr sz="2000"/>
            </a:pPr>
            <a:r>
              <a:t>Lower memory consumption</a:t>
            </a:r>
          </a:p>
        </p:txBody>
      </p:sp>
      <p:pic>
        <p:nvPicPr>
          <p:cNvPr id="162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3578" y="1502318"/>
            <a:ext cx="6096845" cy="36300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38125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FusionNet</a:t>
            </a:r>
          </a:p>
        </p:txBody>
      </p:sp>
      <p:sp>
        <p:nvSpPr>
          <p:cNvPr id="168" name="Shape 168"/>
          <p:cNvSpPr/>
          <p:nvPr/>
        </p:nvSpPr>
        <p:spPr>
          <a:xfrm>
            <a:off x="7189780" y="6560525"/>
            <a:ext cx="1846660" cy="20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200" i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"/>
                <a:hlinkClick r:id="rId2"/>
              </a:defRPr>
            </a:lvl1pPr>
          </a:lstStyle>
          <a:p>
            <a:pPr>
              <a:defRPr>
                <a:solidFill>
                  <a:srgbClr val="FFFFFF"/>
                </a:solidFill>
                <a:uFillTx/>
              </a:defRPr>
            </a:pPr>
            <a:r>
              <a:rPr sz="844"/>
              <a:t>https://arxiv.org/pdf/1612.05360.pdf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3005" y="4554984"/>
            <a:ext cx="6000099" cy="126238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184391" indent="-184391" defTabSz="242342">
              <a:spcBef>
                <a:spcPts val="1687"/>
              </a:spcBef>
              <a:defRPr sz="2200"/>
            </a:pPr>
            <a:r>
              <a:t>Skip-connection(with summation)</a:t>
            </a:r>
          </a:p>
          <a:p>
            <a:pPr marL="184391" indent="-184391" defTabSz="242342">
              <a:spcBef>
                <a:spcPts val="1687"/>
              </a:spcBef>
              <a:defRPr sz="2200"/>
            </a:pPr>
            <a:r>
              <a:t>Residual block(shortcut connection)</a:t>
            </a:r>
          </a:p>
          <a:p>
            <a:pPr marL="184391" indent="-184391" defTabSz="242342">
              <a:spcBef>
                <a:spcPts val="1687"/>
              </a:spcBef>
              <a:defRPr sz="2200"/>
            </a:pPr>
            <a:r>
              <a:t>Elastic deformation</a:t>
            </a:r>
          </a:p>
        </p:txBody>
      </p:sp>
      <p:pic>
        <p:nvPicPr>
          <p:cNvPr id="170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3157671" y="-670385"/>
            <a:ext cx="2828659" cy="73765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98385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14094">
              <a:defRPr sz="7000"/>
            </a:lvl1pPr>
          </a:lstStyle>
          <a:p>
            <a:r>
              <a:rPr sz="4400" dirty="0"/>
              <a:t>Pyramid Scene Parsing Net</a:t>
            </a:r>
          </a:p>
        </p:txBody>
      </p:sp>
      <p:sp>
        <p:nvSpPr>
          <p:cNvPr id="176" name="Shape 176"/>
          <p:cNvSpPr/>
          <p:nvPr/>
        </p:nvSpPr>
        <p:spPr>
          <a:xfrm>
            <a:off x="7193729" y="6560525"/>
            <a:ext cx="1846660" cy="20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200" i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"/>
                <a:hlinkClick r:id="rId2"/>
              </a:defRPr>
            </a:lvl1pPr>
          </a:lstStyle>
          <a:p>
            <a:pPr>
              <a:defRPr>
                <a:solidFill>
                  <a:srgbClr val="FFFFFF"/>
                </a:solidFill>
                <a:uFillTx/>
              </a:defRPr>
            </a:pPr>
            <a:r>
              <a:rPr sz="844"/>
              <a:t>https://arxiv.org/pdf/1612.01105.pdf</a:t>
            </a:r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xfrm>
            <a:off x="599377" y="4164690"/>
            <a:ext cx="6000099" cy="151804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62513" indent="-162513" defTabSz="213590">
              <a:spcBef>
                <a:spcPts val="1477"/>
              </a:spcBef>
              <a:defRPr sz="1900"/>
            </a:pPr>
            <a:r>
              <a:t>Pre-trained FCN with ResNet(1/8 sized feature map)</a:t>
            </a:r>
          </a:p>
          <a:p>
            <a:pPr marL="162513" indent="-162513" defTabSz="213590">
              <a:spcBef>
                <a:spcPts val="1477"/>
              </a:spcBef>
              <a:defRPr sz="1900"/>
            </a:pPr>
            <a:r>
              <a:t>Pyramid pooling &amp; 1x1 cone</a:t>
            </a:r>
          </a:p>
          <a:p>
            <a:pPr marL="162513" indent="-162513" defTabSz="213590">
              <a:spcBef>
                <a:spcPts val="1477"/>
              </a:spcBef>
              <a:defRPr sz="1900"/>
            </a:pPr>
            <a:r>
              <a:t>Bilinear interpolation</a:t>
            </a:r>
          </a:p>
          <a:p>
            <a:pPr marL="162513" indent="-162513" defTabSz="213590">
              <a:spcBef>
                <a:spcPts val="1477"/>
              </a:spcBef>
              <a:defRPr sz="1900"/>
            </a:pPr>
            <a:r>
              <a:t>Avg pooling is better than Max pooling</a:t>
            </a:r>
          </a:p>
        </p:txBody>
      </p:sp>
      <p:pic>
        <p:nvPicPr>
          <p:cNvPr id="178" name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231" y="1641094"/>
            <a:ext cx="7961539" cy="22655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987711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6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5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5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9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32983</TotalTime>
  <Words>149</Words>
  <Application>Microsoft Macintosh PowerPoint</Application>
  <PresentationFormat>화면 슬라이드 쇼(4:3)</PresentationFormat>
  <Paragraphs>83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맑은 고딕</vt:lpstr>
      <vt:lpstr>휴먼둥근헤드라인</vt:lpstr>
      <vt:lpstr>Garamond</vt:lpstr>
      <vt:lpstr>Helvetica</vt:lpstr>
      <vt:lpstr>Meiryo UI</vt:lpstr>
      <vt:lpstr>Arial</vt:lpstr>
      <vt:lpstr>Office 테마</vt:lpstr>
      <vt:lpstr>PowerPoint 프레젠테이션</vt:lpstr>
      <vt:lpstr>Semantic segmentation</vt:lpstr>
      <vt:lpstr>Leader board</vt:lpstr>
      <vt:lpstr>Introduction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Results</vt:lpstr>
      <vt:lpstr>PowerPoint 프레젠테이션</vt:lpstr>
      <vt:lpstr>Full-Resolution Residual Nets</vt:lpstr>
      <vt:lpstr>Full-Resolution Residual Nets</vt:lpstr>
      <vt:lpstr>Full-Resolution Residual Nets</vt:lpstr>
      <vt:lpstr>Results</vt:lpstr>
      <vt:lpstr>Other Architectures</vt:lpstr>
      <vt:lpstr>U-Net</vt:lpstr>
      <vt:lpstr>Deep contextual networks</vt:lpstr>
      <vt:lpstr>FusionNet</vt:lpstr>
      <vt:lpstr>Pyramid Scene Parsing Net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1128</cp:revision>
  <dcterms:created xsi:type="dcterms:W3CDTF">2010-03-17T18:05:41Z</dcterms:created>
  <dcterms:modified xsi:type="dcterms:W3CDTF">2017-06-24T04:14:57Z</dcterms:modified>
</cp:coreProperties>
</file>